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7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260123-E738-49D9-9048-88FA0F544CE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D85C14-488F-42FD-9C0B-4AA64BD5D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60123-E738-49D9-9048-88FA0F544CE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85C14-488F-42FD-9C0B-4AA64BD5D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60123-E738-49D9-9048-88FA0F544CE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85C14-488F-42FD-9C0B-4AA64BD5D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60123-E738-49D9-9048-88FA0F544CE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85C14-488F-42FD-9C0B-4AA64BD5DC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60123-E738-49D9-9048-88FA0F544CE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85C14-488F-42FD-9C0B-4AA64BD5DC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60123-E738-49D9-9048-88FA0F544CE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85C14-488F-42FD-9C0B-4AA64BD5DC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60123-E738-49D9-9048-88FA0F544CE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85C14-488F-42FD-9C0B-4AA64BD5DC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60123-E738-49D9-9048-88FA0F544CE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85C14-488F-42FD-9C0B-4AA64BD5DCE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260123-E738-49D9-9048-88FA0F544CE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85C14-488F-42FD-9C0B-4AA64BD5D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260123-E738-49D9-9048-88FA0F544CE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85C14-488F-42FD-9C0B-4AA64BD5DC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260123-E738-49D9-9048-88FA0F544CE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D85C14-488F-42FD-9C0B-4AA64BD5DCE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260123-E738-49D9-9048-88FA0F544CE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D85C14-488F-42FD-9C0B-4AA64BD5DC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IZ UGLA INSPEKTORA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RS" dirty="0" smtClean="0"/>
              <a:t>Olivera Kikanović</a:t>
            </a:r>
          </a:p>
          <a:p>
            <a:pPr algn="just"/>
            <a:r>
              <a:rPr lang="sr-Latn-RS" dirty="0" smtClean="0"/>
              <a:t>Inspektor za zaštitu životne sredine GU Šabac</a:t>
            </a:r>
          </a:p>
          <a:p>
            <a:pPr algn="just"/>
            <a:r>
              <a:rPr lang="sr-Latn-RS" dirty="0" smtClean="0"/>
              <a:t>Član MINS-a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/>
              <a:t>Tokom svoje istorije čovek je neprestano težio boljem i lakšem </a:t>
            </a:r>
            <a:r>
              <a:rPr lang="sr-Latn-RS" dirty="0" smtClean="0"/>
              <a:t>životu.</a:t>
            </a:r>
          </a:p>
          <a:p>
            <a:r>
              <a:rPr lang="sr-Latn-RS" dirty="0"/>
              <a:t>S</a:t>
            </a:r>
            <a:r>
              <a:rPr lang="vi-VN" dirty="0" smtClean="0"/>
              <a:t>a </a:t>
            </a:r>
            <a:r>
              <a:rPr lang="vi-VN" dirty="0"/>
              <a:t>poboljšanjem načina života uticao je negativno na svoje okruženje, remetio prirodnu ravnotežu i samim tim ugrozio svoju životnu sredinu. </a:t>
            </a:r>
            <a:endParaRPr lang="sr-Latn-RS" dirty="0" smtClean="0"/>
          </a:p>
          <a:p>
            <a:r>
              <a:rPr lang="vi-VN" dirty="0" smtClean="0"/>
              <a:t>Svojim </a:t>
            </a:r>
            <a:r>
              <a:rPr lang="vi-VN" dirty="0"/>
              <a:t>neodgovornim ponašanjem doveo je u pitanje i sopstveni opstanak na Planeti</a:t>
            </a:r>
            <a:r>
              <a:rPr lang="vi-VN" dirty="0" smtClean="0"/>
              <a:t>.</a:t>
            </a:r>
            <a:endParaRPr lang="vi-VN" dirty="0"/>
          </a:p>
          <a:p>
            <a:r>
              <a:rPr lang="vi-VN" dirty="0"/>
              <a:t>Zagađenje voda predstavlja </a:t>
            </a:r>
            <a:r>
              <a:rPr lang="sr-Latn-RS" dirty="0" smtClean="0"/>
              <a:t>jedan od </a:t>
            </a:r>
            <a:r>
              <a:rPr lang="vi-VN" dirty="0" smtClean="0"/>
              <a:t>najkompleksniji</a:t>
            </a:r>
            <a:r>
              <a:rPr lang="sr-Latn-RS" dirty="0" smtClean="0"/>
              <a:t>h</a:t>
            </a:r>
            <a:r>
              <a:rPr lang="vi-VN" dirty="0" smtClean="0"/>
              <a:t> globalni</a:t>
            </a:r>
            <a:r>
              <a:rPr lang="sr-Latn-RS" dirty="0" smtClean="0"/>
              <a:t>h</a:t>
            </a:r>
            <a:r>
              <a:rPr lang="vi-VN" dirty="0" smtClean="0"/>
              <a:t> </a:t>
            </a:r>
            <a:r>
              <a:rPr lang="vi-VN" dirty="0"/>
              <a:t>ekološki problem. </a:t>
            </a:r>
            <a:endParaRPr lang="sr-Latn-RS" dirty="0" smtClean="0"/>
          </a:p>
          <a:p>
            <a:r>
              <a:rPr lang="vi-VN" dirty="0" smtClean="0"/>
              <a:t>Svako </a:t>
            </a:r>
            <a:r>
              <a:rPr lang="vi-VN" dirty="0"/>
              <a:t>zagađenje koje se emituje u životnu sredinu dospe do podzemnih voda, reka, jezera i </a:t>
            </a:r>
            <a:r>
              <a:rPr lang="vi-VN" dirty="0" smtClean="0"/>
              <a:t>mora.</a:t>
            </a:r>
            <a:endParaRPr lang="sr-Latn-RS" dirty="0" smtClean="0"/>
          </a:p>
          <a:p>
            <a:r>
              <a:rPr lang="vi-VN" dirty="0" smtClean="0"/>
              <a:t>Rezerve </a:t>
            </a:r>
            <a:r>
              <a:rPr lang="vi-VN" dirty="0"/>
              <a:t>pitke vode se nalaze u površinskim i podzemnim tokovima pa njihovo zagađenje dovodi do smanjenja raspoloživih zaliha pitke </a:t>
            </a:r>
            <a:r>
              <a:rPr lang="vi-VN" dirty="0" smtClean="0"/>
              <a:t>vode</a:t>
            </a:r>
            <a:r>
              <a:rPr lang="sr-Latn-RS" dirty="0" smtClean="0"/>
              <a:t> (u novije vreme i nekontrolisana primena toplotnih pumpi).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UVOD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Od </a:t>
            </a:r>
            <a:r>
              <a:rPr lang="en-US" dirty="0" err="1"/>
              <a:t>sredine</a:t>
            </a:r>
            <a:r>
              <a:rPr lang="en-US" dirty="0"/>
              <a:t> 2017.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otpadne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se ne </a:t>
            </a:r>
            <a:r>
              <a:rPr lang="en-US" dirty="0" err="1"/>
              <a:t>ulivaju</a:t>
            </a:r>
            <a:r>
              <a:rPr lang="en-US" dirty="0"/>
              <a:t> u </a:t>
            </a:r>
            <a:r>
              <a:rPr lang="en-US" dirty="0" err="1"/>
              <a:t>Savu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Šapca</a:t>
            </a:r>
            <a:r>
              <a:rPr lang="en-US" dirty="0"/>
              <a:t>.</a:t>
            </a:r>
          </a:p>
          <a:p>
            <a:r>
              <a:rPr lang="en-US" dirty="0"/>
              <a:t>Grad  </a:t>
            </a:r>
            <a:r>
              <a:rPr lang="en-US" dirty="0" err="1"/>
              <a:t>Šabac</a:t>
            </a:r>
            <a:r>
              <a:rPr lang="en-US" dirty="0"/>
              <a:t> je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samo</a:t>
            </a:r>
            <a:r>
              <a:rPr lang="en-US" dirty="0"/>
              <a:t> tri u </a:t>
            </a:r>
            <a:r>
              <a:rPr lang="en-US" dirty="0" err="1"/>
              <a:t>Srbiji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postrojenje</a:t>
            </a:r>
            <a:r>
              <a:rPr lang="en-US" dirty="0"/>
              <a:t> za </a:t>
            </a:r>
            <a:r>
              <a:rPr lang="en-US" dirty="0" err="1"/>
              <a:t>prečišćavanje</a:t>
            </a:r>
            <a:r>
              <a:rPr lang="en-US" dirty="0"/>
              <a:t> </a:t>
            </a:r>
            <a:r>
              <a:rPr lang="en-US" dirty="0" err="1"/>
              <a:t>otpadnih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.</a:t>
            </a:r>
          </a:p>
          <a:p>
            <a:r>
              <a:rPr lang="en-US" dirty="0" err="1"/>
              <a:t>Kapacitet</a:t>
            </a:r>
            <a:r>
              <a:rPr lang="en-US" dirty="0"/>
              <a:t> </a:t>
            </a:r>
            <a:r>
              <a:rPr lang="en-US" dirty="0" err="1"/>
              <a:t>postrojenja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126000 ES </a:t>
            </a:r>
            <a:r>
              <a:rPr lang="en-US" dirty="0" err="1"/>
              <a:t>zaključno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III </a:t>
            </a:r>
            <a:r>
              <a:rPr lang="en-US" dirty="0" err="1"/>
              <a:t>fazom</a:t>
            </a:r>
            <a:r>
              <a:rPr lang="en-US" dirty="0"/>
              <a:t>.</a:t>
            </a:r>
          </a:p>
          <a:p>
            <a:r>
              <a:rPr lang="en-US" dirty="0" err="1"/>
              <a:t>Dnevno</a:t>
            </a:r>
            <a:r>
              <a:rPr lang="en-US" dirty="0"/>
              <a:t> u </a:t>
            </a:r>
            <a:r>
              <a:rPr lang="en-US" dirty="0" err="1"/>
              <a:t>postrojenje</a:t>
            </a:r>
            <a:r>
              <a:rPr lang="en-US" dirty="0"/>
              <a:t> </a:t>
            </a:r>
            <a:r>
              <a:rPr lang="en-US" dirty="0" err="1"/>
              <a:t>stigne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preradi</a:t>
            </a:r>
            <a:r>
              <a:rPr lang="en-US" dirty="0"/>
              <a:t> se </a:t>
            </a:r>
            <a:r>
              <a:rPr lang="en-US" dirty="0" err="1"/>
              <a:t>oko</a:t>
            </a:r>
            <a:r>
              <a:rPr lang="en-US" dirty="0"/>
              <a:t> 17.000 m³ </a:t>
            </a:r>
            <a:r>
              <a:rPr lang="en-US" dirty="0" err="1"/>
              <a:t>kanalizacionih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otpadnih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.</a:t>
            </a:r>
          </a:p>
          <a:p>
            <a:r>
              <a:rPr lang="en-US" dirty="0" err="1"/>
              <a:t>Godišnje</a:t>
            </a:r>
            <a:r>
              <a:rPr lang="en-US" dirty="0"/>
              <a:t>  </a:t>
            </a:r>
            <a:r>
              <a:rPr lang="en-US" dirty="0" err="1"/>
              <a:t>oko</a:t>
            </a:r>
            <a:r>
              <a:rPr lang="en-US" dirty="0"/>
              <a:t> 5.000 </a:t>
            </a:r>
            <a:r>
              <a:rPr lang="en-US" dirty="0" err="1"/>
              <a:t>tona</a:t>
            </a:r>
            <a:r>
              <a:rPr lang="en-US" dirty="0"/>
              <a:t> </a:t>
            </a:r>
            <a:r>
              <a:rPr lang="en-US" dirty="0" err="1"/>
              <a:t>mulja</a:t>
            </a:r>
            <a:r>
              <a:rPr lang="en-US" dirty="0"/>
              <a:t>, </a:t>
            </a:r>
            <a:r>
              <a:rPr lang="en-US" dirty="0" err="1"/>
              <a:t>umesto</a:t>
            </a:r>
            <a:r>
              <a:rPr lang="en-US" dirty="0"/>
              <a:t> u </a:t>
            </a:r>
            <a:r>
              <a:rPr lang="en-US" dirty="0" err="1"/>
              <a:t>reku</a:t>
            </a:r>
            <a:r>
              <a:rPr lang="en-US" dirty="0"/>
              <a:t>, </a:t>
            </a:r>
            <a:r>
              <a:rPr lang="en-US" dirty="0" err="1"/>
              <a:t>zbrinjava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zakonom</a:t>
            </a:r>
            <a:r>
              <a:rPr lang="en-US" dirty="0"/>
              <a:t>.</a:t>
            </a:r>
          </a:p>
          <a:p>
            <a:r>
              <a:rPr lang="en-US" dirty="0" err="1"/>
              <a:t>Ispituju</a:t>
            </a:r>
            <a:r>
              <a:rPr lang="en-US" dirty="0"/>
              <a:t> se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korićenja</a:t>
            </a:r>
            <a:r>
              <a:rPr lang="en-US" dirty="0"/>
              <a:t> </a:t>
            </a:r>
            <a:r>
              <a:rPr lang="en-US" dirty="0" err="1"/>
              <a:t>otpadnog</a:t>
            </a:r>
            <a:r>
              <a:rPr lang="en-US" dirty="0"/>
              <a:t> </a:t>
            </a:r>
            <a:r>
              <a:rPr lang="en-US" dirty="0" err="1"/>
              <a:t>mulja</a:t>
            </a:r>
            <a:r>
              <a:rPr lang="en-US" dirty="0"/>
              <a:t> za </a:t>
            </a:r>
            <a:r>
              <a:rPr lang="en-US" dirty="0" err="1"/>
              <a:t>kompostiranje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fazi</a:t>
            </a:r>
            <a:r>
              <a:rPr lang="en-US" dirty="0"/>
              <a:t>, za </a:t>
            </a:r>
            <a:r>
              <a:rPr lang="en-US" dirty="0" err="1"/>
              <a:t>proizvodnju</a:t>
            </a:r>
            <a:r>
              <a:rPr lang="en-US" dirty="0"/>
              <a:t> </a:t>
            </a:r>
            <a:r>
              <a:rPr lang="en-US" dirty="0" err="1"/>
              <a:t>elektične</a:t>
            </a:r>
            <a:r>
              <a:rPr lang="en-US" dirty="0"/>
              <a:t> </a:t>
            </a:r>
            <a:r>
              <a:rPr lang="en-US" dirty="0" err="1"/>
              <a:t>energije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sr-Latn-RS" sz="3600" dirty="0" smtClean="0"/>
              <a:t>REŠAVANJE PROBLEMA OTPADNIH VODA NA TERITORIJI GRADA ŠAPCA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04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962890"/>
            <a:ext cx="1904999" cy="219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73776"/>
            <a:ext cx="1752600" cy="213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771" y="1006433"/>
            <a:ext cx="3920068" cy="2213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219473"/>
            <a:ext cx="4072481" cy="3340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852" y="3983156"/>
            <a:ext cx="4626957" cy="25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dirty="0" smtClean="0"/>
              <a:t>Istočna industrijska zona</a:t>
            </a:r>
            <a:r>
              <a:rPr lang="sr-Cyrl-RS" sz="2000" dirty="0" smtClean="0"/>
              <a:t>- Izveštaj o ispitivanju </a:t>
            </a:r>
            <a:r>
              <a:rPr lang="en-US" sz="2000" dirty="0" smtClean="0"/>
              <a:t>I </a:t>
            </a:r>
            <a:r>
              <a:rPr lang="en-US" sz="2000" dirty="0"/>
              <a:t>975/19 od 22.10.2019. </a:t>
            </a:r>
            <a:r>
              <a:rPr lang="en-US" sz="2000" dirty="0" err="1"/>
              <a:t>godine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Stara</a:t>
            </a:r>
            <a:r>
              <a:rPr lang="en-US" sz="2000" dirty="0"/>
              <a:t> </a:t>
            </a:r>
            <a:r>
              <a:rPr lang="en-US" sz="2000" dirty="0" err="1" smtClean="0"/>
              <a:t>Pazova</a:t>
            </a:r>
            <a:endParaRPr lang="sr-Cyrl-RS" sz="2000" dirty="0" smtClean="0"/>
          </a:p>
          <a:p>
            <a:r>
              <a:rPr lang="en-US" sz="2000" dirty="0"/>
              <a:t>Ispitivani </a:t>
            </a:r>
            <a:r>
              <a:rPr lang="en-US" sz="2000" dirty="0" err="1"/>
              <a:t>uzorak</a:t>
            </a:r>
            <a:r>
              <a:rPr lang="en-US" sz="2000" dirty="0"/>
              <a:t> </a:t>
            </a:r>
            <a:r>
              <a:rPr lang="en-US" sz="2000" dirty="0" err="1"/>
              <a:t>mulja</a:t>
            </a:r>
            <a:r>
              <a:rPr lang="en-US" sz="2000" dirty="0"/>
              <a:t>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izuzetno</a:t>
            </a:r>
            <a:r>
              <a:rPr lang="en-US" sz="2000" dirty="0"/>
              <a:t> </a:t>
            </a:r>
            <a:r>
              <a:rPr lang="en-US" sz="2000" dirty="0" err="1"/>
              <a:t>zagađen</a:t>
            </a:r>
            <a:r>
              <a:rPr lang="en-US" sz="2000" dirty="0"/>
              <a:t> sediment </a:t>
            </a:r>
            <a:r>
              <a:rPr lang="en-US" sz="2000" dirty="0" err="1"/>
              <a:t>zbog</a:t>
            </a:r>
            <a:r>
              <a:rPr lang="en-US" sz="2000" dirty="0"/>
              <a:t> </a:t>
            </a:r>
            <a:r>
              <a:rPr lang="en-US" sz="2000" dirty="0" err="1"/>
              <a:t>povećanih</a:t>
            </a:r>
            <a:r>
              <a:rPr lang="en-US" sz="2000" dirty="0"/>
              <a:t> </a:t>
            </a:r>
            <a:r>
              <a:rPr lang="en-US" sz="2000" dirty="0" err="1"/>
              <a:t>koncentracija</a:t>
            </a:r>
            <a:r>
              <a:rPr lang="en-US" sz="2000" dirty="0"/>
              <a:t> </a:t>
            </a:r>
            <a:r>
              <a:rPr lang="en-US" sz="2000" dirty="0" err="1"/>
              <a:t>nikla</a:t>
            </a:r>
            <a:r>
              <a:rPr lang="en-US" sz="2000" dirty="0"/>
              <a:t>, </a:t>
            </a:r>
            <a:r>
              <a:rPr lang="en-US" sz="2000" dirty="0" err="1"/>
              <a:t>bakra</a:t>
            </a:r>
            <a:r>
              <a:rPr lang="en-US" sz="2000" dirty="0"/>
              <a:t>, </a:t>
            </a:r>
            <a:r>
              <a:rPr lang="en-US" sz="2000" dirty="0" err="1"/>
              <a:t>cinka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žive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veće</a:t>
            </a:r>
            <a:r>
              <a:rPr lang="en-US" sz="2000" dirty="0"/>
              <a:t> od </a:t>
            </a:r>
            <a:r>
              <a:rPr lang="en-US" sz="2000" dirty="0" err="1"/>
              <a:t>propisanih</a:t>
            </a:r>
            <a:r>
              <a:rPr lang="en-US" sz="2000" dirty="0"/>
              <a:t> </a:t>
            </a:r>
            <a:r>
              <a:rPr lang="en-US" sz="2000" dirty="0" err="1"/>
              <a:t>remedijacionih</a:t>
            </a:r>
            <a:r>
              <a:rPr lang="en-US" sz="2000" dirty="0"/>
              <a:t> </a:t>
            </a:r>
            <a:r>
              <a:rPr lang="en-US" sz="2000" dirty="0" err="1"/>
              <a:t>vrednosti</a:t>
            </a:r>
            <a:r>
              <a:rPr lang="en-US" sz="2000" dirty="0" smtClean="0"/>
              <a:t>.</a:t>
            </a:r>
            <a:endParaRPr lang="sr-Cyrl-RS" sz="2000" dirty="0" smtClean="0"/>
          </a:p>
          <a:p>
            <a:r>
              <a:rPr lang="sr-Cyrl-RS" sz="2000" dirty="0" smtClean="0"/>
              <a:t>Mulj sadrži i organske polutante-mineralna ulja C10 i C40, aromatične ugljovodnike i organohlorne pesticide.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INDUSTRIJSKE OTPADNE VODE NA TERITORIJI GRADA ŠAPCA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77" y="4114800"/>
            <a:ext cx="3405523" cy="223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14800"/>
            <a:ext cx="3448822" cy="23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/>
              <a:t>Voda i otpad neraskidivo su povezani. Svaki neadekvatno odložen otpad koji pre ili kasnije dospeva do podzemnih voda i zagađuje ih. </a:t>
            </a:r>
            <a:endParaRPr lang="sr-Latn-RS" dirty="0" smtClean="0"/>
          </a:p>
          <a:p>
            <a:r>
              <a:rPr lang="vi-VN" dirty="0" smtClean="0"/>
              <a:t>Neophodno </a:t>
            </a:r>
            <a:r>
              <a:rPr lang="vi-VN" dirty="0"/>
              <a:t>je edukovati stanovništvo, raditi na stvaranju novih navika i sticati znanja o problemu otpada kao jednom od najvećih zagađivača životne sredine a samim tim i vode, koja je naš najdragoceniji resurs.</a:t>
            </a:r>
          </a:p>
          <a:p>
            <a:r>
              <a:rPr lang="sr-Latn-RS" dirty="0"/>
              <a:t>P</a:t>
            </a:r>
            <a:r>
              <a:rPr lang="vi-VN" dirty="0" smtClean="0"/>
              <a:t>otrebno </a:t>
            </a:r>
            <a:r>
              <a:rPr lang="vi-VN" dirty="0"/>
              <a:t>je veće angažovanje zajednice u afirmaciji zaštite životne sredine, korišćenja prirodnih resursa i prečišćavanja otpadnih voda</a:t>
            </a:r>
            <a:r>
              <a:rPr lang="vi-VN" dirty="0" smtClean="0"/>
              <a:t>.</a:t>
            </a:r>
            <a:endParaRPr lang="sr-Latn-RS" dirty="0" smtClean="0"/>
          </a:p>
          <a:p>
            <a:r>
              <a:rPr lang="sr-Latn-RS" dirty="0" smtClean="0"/>
              <a:t>Spuštanje nadležnosti na nivo lokalne samouprave uz jačanje kapaciteta nadležnih institucija</a:t>
            </a:r>
          </a:p>
          <a:p>
            <a:r>
              <a:rPr lang="sr-Latn-RS" dirty="0" smtClean="0"/>
              <a:t>Jedinstven registar  zagađivača na nivou Republike (jedinstven sistem izveštavanja);</a:t>
            </a:r>
          </a:p>
          <a:p>
            <a:r>
              <a:rPr lang="sr-Latn-RS" dirty="0" smtClean="0"/>
              <a:t>Razvoj i unapređenje sistema prijavljivanja prekršilaca (aplikacija za mobilne telefone), kako bi </a:t>
            </a:r>
            <a:r>
              <a:rPr lang="sr-Latn-RS" smtClean="0"/>
              <a:t>se odmah </a:t>
            </a:r>
            <a:r>
              <a:rPr lang="sr-Latn-RS" dirty="0" smtClean="0"/>
              <a:t>reagovalo.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ZAKLJUČAK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212</TotalTime>
  <Words>362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 IZ UGLA INSPEKTORA</vt:lpstr>
      <vt:lpstr>UVOD</vt:lpstr>
      <vt:lpstr>REŠAVANJE PROBLEMA OTPADNIH VODA NA TERITORIJI GRADA ŠAPCA</vt:lpstr>
      <vt:lpstr>PowerPoint Presentation</vt:lpstr>
      <vt:lpstr>INDUSTRIJSKE OTPADNE VODE NA TERITORIJI GRADA ŠAPCA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 UGLA INSPEKTORA</dc:title>
  <dc:creator>Dule</dc:creator>
  <cp:lastModifiedBy>Aleksandra Sekulovic</cp:lastModifiedBy>
  <cp:revision>23</cp:revision>
  <dcterms:created xsi:type="dcterms:W3CDTF">2020-12-12T17:20:00Z</dcterms:created>
  <dcterms:modified xsi:type="dcterms:W3CDTF">2020-12-15T09:50:37Z</dcterms:modified>
</cp:coreProperties>
</file>